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CF780-C934-4961-B848-9E5B79320F04}" type="datetimeFigureOut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74336-D1D4-455F-9AF3-5AFA54769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26BC0-DD73-43F8-9EAE-0BD9C12278DD}" type="datetimeFigureOut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8250F-37BD-410F-B6F5-B4668E6A0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BB20E-5D9B-4D0D-8E1D-97CF7B89D2A2}" type="datetimeFigureOut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0FE82-1FAC-4E06-ABC1-A1E43267F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21C56-F897-4BDF-9AB0-363A5945B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98A08-62AE-45A8-96AE-F880F5FC777A}" type="datetimeFigureOut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5E2C9-036B-4531-B79C-19C287AF0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9B1D7-38BD-49E1-A624-C520516A86CF}" type="datetimeFigureOut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7BAE5-0B2B-45C0-B846-F4A39F464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2CCF9-D0F6-453A-88BF-CA16D6CCE9D0}" type="datetimeFigureOut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5E160-34A7-4EAF-A3C9-06E53E349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0EB95-9C88-41F6-80C8-523DFBAA8CF7}" type="datetimeFigureOut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D6F0E-EBFB-4400-BD6D-656364125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6D38D-7876-4DBD-82C2-5BFE757828BE}" type="datetimeFigureOut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C5834-DEDF-4C29-B7BA-8F0E53F8D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12CD1-7A98-471F-933C-56DEDD768D06}" type="datetimeFigureOut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72F58-5533-4FA9-9B84-914ADF9B1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8DA2B-E8EA-43A1-BC32-09CDE0455A81}" type="datetimeFigureOut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7E125-87E1-4105-B156-774E9AA91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8B816-D1DA-42C8-AEFA-61B61FEB0440}" type="datetimeFigureOut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9D26A-EC94-490C-A6C2-EE6D80B2E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скругленным углом 7"/>
          <p:cNvSpPr/>
          <p:nvPr userDrawn="1"/>
        </p:nvSpPr>
        <p:spPr>
          <a:xfrm>
            <a:off x="250825" y="260350"/>
            <a:ext cx="8569325" cy="6337300"/>
          </a:xfrm>
          <a:prstGeom prst="round1Rect">
            <a:avLst/>
          </a:prstGeom>
          <a:solidFill>
            <a:srgbClr val="FFFFCC">
              <a:alpha val="89804"/>
            </a:srgbClr>
          </a:solidFill>
          <a:ln w="149225" cmpd="thinThick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7" name="Picture 2" descr="D:\Natalia\ЖОНКИНА ПИСАНИНА\shema_pravilnoe_pitanie.jpg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0"/>
            <a:ext cx="19050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42B173-36DD-4701-9916-8EE03CCD7FF3}" type="datetimeFigureOut">
              <a:rPr lang="ru-RU"/>
              <a:pPr>
                <a:defRPr/>
              </a:pPr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88CA30-0D65-4859-9517-3375F7AF9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18" Type="http://schemas.openxmlformats.org/officeDocument/2006/relationships/image" Target="../media/image37.png"/><Relationship Id="rId3" Type="http://schemas.openxmlformats.org/officeDocument/2006/relationships/image" Target="../media/image23.jpeg"/><Relationship Id="rId21" Type="http://schemas.openxmlformats.org/officeDocument/2006/relationships/hyperlink" Target="http://yeda.ru/catalogs/photos126.htm" TargetMode="External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17" Type="http://schemas.openxmlformats.org/officeDocument/2006/relationships/hyperlink" Target="http://www.bimbim.com.ua/bim/prod/cipsi/" TargetMode="External"/><Relationship Id="rId2" Type="http://schemas.openxmlformats.org/officeDocument/2006/relationships/image" Target="../media/image22.wmf"/><Relationship Id="rId16" Type="http://schemas.openxmlformats.org/officeDocument/2006/relationships/image" Target="../media/image36.jpeg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23" Type="http://schemas.openxmlformats.org/officeDocument/2006/relationships/image" Target="../media/image41.jpeg"/><Relationship Id="rId10" Type="http://schemas.openxmlformats.org/officeDocument/2006/relationships/image" Target="../media/image30.jpeg"/><Relationship Id="rId19" Type="http://schemas.openxmlformats.org/officeDocument/2006/relationships/image" Target="../media/image38.jpeg"/><Relationship Id="rId4" Type="http://schemas.openxmlformats.org/officeDocument/2006/relationships/image" Target="../media/image24.wmf"/><Relationship Id="rId9" Type="http://schemas.openxmlformats.org/officeDocument/2006/relationships/image" Target="../media/image29.jpeg"/><Relationship Id="rId14" Type="http://schemas.openxmlformats.org/officeDocument/2006/relationships/image" Target="../media/image34.jpeg"/><Relationship Id="rId22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jpe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D:\Natalia\ЖОНКИНА ПИСАНИНА\produkti_zdorovogo_pitani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0FFFF"/>
              </a:clrFrom>
              <a:clrTo>
                <a:srgbClr val="F0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3500438"/>
            <a:ext cx="28082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41389" y="1277631"/>
            <a:ext cx="7008403" cy="228471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/>
                <a:solidFill>
                  <a:schemeClr val="accent2">
                    <a:lumMod val="50000"/>
                  </a:schemeClr>
                </a:solidFill>
                <a:latin typeface="+mj-lt"/>
              </a:rPr>
              <a:t>10 правил здорового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/>
                <a:solidFill>
                  <a:schemeClr val="accent2">
                    <a:lumMod val="50000"/>
                  </a:schemeClr>
                </a:solidFill>
                <a:latin typeface="+mj-lt"/>
              </a:rPr>
              <a:t>питания</a:t>
            </a:r>
            <a:endParaRPr lang="ru-RU" sz="4800" b="1" dirty="0">
              <a:ln/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2373" y="447158"/>
            <a:ext cx="375776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Правило 3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1370488"/>
            <a:ext cx="8244408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atin typeface="+mn-lt"/>
              </a:rPr>
              <a:t>Питание должно быть регулярным 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592138" y="2789238"/>
            <a:ext cx="7812087" cy="3578225"/>
            <a:chOff x="592373" y="2789756"/>
            <a:chExt cx="7812217" cy="3577580"/>
          </a:xfrm>
        </p:grpSpPr>
        <p:pic>
          <p:nvPicPr>
            <p:cNvPr id="9218" name="Picture 2" descr="D:\Natalia\ЖОНКИНА ПИСАНИНА\0_479ec_3c681059_L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92373" y="2789756"/>
              <a:ext cx="3577580" cy="35775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/>
            </a:extLst>
          </p:spPr>
        </p:pic>
        <p:sp>
          <p:nvSpPr>
            <p:cNvPr id="23557" name="TextBox 3"/>
            <p:cNvSpPr txBox="1">
              <a:spLocks noChangeArrowheads="1"/>
            </p:cNvSpPr>
            <p:nvPr/>
          </p:nvSpPr>
          <p:spPr bwMode="auto">
            <a:xfrm>
              <a:off x="4372142" y="3573016"/>
              <a:ext cx="4032448" cy="2554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>
                  <a:latin typeface="Century Gothic" pitchFamily="34" charset="0"/>
                </a:rPr>
                <a:t> </a:t>
              </a:r>
              <a:r>
                <a:rPr lang="ru-RU" sz="3200" b="1">
                  <a:latin typeface="Century Gothic" pitchFamily="34" charset="0"/>
                </a:rPr>
                <a:t>Школьники должны питаться 4-5 раз в день в одно и тоже время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2373" y="447158"/>
            <a:ext cx="375776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Правило 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4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1370488"/>
            <a:ext cx="8244408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atin typeface="+mn-lt"/>
              </a:rPr>
              <a:t>Питание должно быть </a:t>
            </a:r>
            <a:r>
              <a:rPr lang="ru-RU" sz="4400" b="1" dirty="0">
                <a:latin typeface="+mn-lt"/>
              </a:rPr>
              <a:t>умеренным 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-12700" y="2924175"/>
            <a:ext cx="8555038" cy="3397250"/>
            <a:chOff x="-13023" y="2924944"/>
            <a:chExt cx="8554593" cy="3396575"/>
          </a:xfrm>
        </p:grpSpPr>
        <p:pic>
          <p:nvPicPr>
            <p:cNvPr id="24580" name="Picture 2" descr="D:\Natalia\ЖОНКИНА ПИСАНИНА\19298_900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129221">
              <a:off x="-13023" y="2924944"/>
              <a:ext cx="4968552" cy="3295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1" name="TextBox 3"/>
            <p:cNvSpPr txBox="1">
              <a:spLocks noChangeArrowheads="1"/>
            </p:cNvSpPr>
            <p:nvPr/>
          </p:nvSpPr>
          <p:spPr bwMode="auto">
            <a:xfrm>
              <a:off x="4149082" y="3212976"/>
              <a:ext cx="4392488" cy="3108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>
                  <a:latin typeface="Century Gothic" pitchFamily="34" charset="0"/>
                </a:rPr>
                <a:t>Не перегружайте желудок, не переедайте. Ощущение сытости приходит к человеку через 15-20 минут после окончания еды.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Picture 8" descr="APPL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6225" y="2613025"/>
            <a:ext cx="1860550" cy="2500313"/>
          </a:xfrm>
        </p:spPr>
      </p:pic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6332538" y="5445125"/>
            <a:ext cx="1758950" cy="1146175"/>
            <a:chOff x="3989" y="3430"/>
            <a:chExt cx="1108" cy="722"/>
          </a:xfrm>
        </p:grpSpPr>
        <p:pic>
          <p:nvPicPr>
            <p:cNvPr id="25626" name="Picture 40" descr="Чеснок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77" y="3612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7" name="Picture 10" descr="ONIONS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89" y="3430"/>
              <a:ext cx="678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5788" name="Picture 12" descr="115016_thum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2852738"/>
            <a:ext cx="1055688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9" name="Picture 13" descr="114017_thum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8" y="404813"/>
            <a:ext cx="14986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0" name="Picture 14" descr="115086_thum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24075" y="2924175"/>
            <a:ext cx="14732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5" name="Picture 19" descr="Курятин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1700213"/>
            <a:ext cx="1143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7" name="Picture 21" descr="Банан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32588" y="28527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23" descr="Лососина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84438" y="692150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00" name="Picture 24" descr="Черника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59338" y="2852738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25" descr="Фабрика Молочного Вкуса - ОАО «Молоко» г.Витебск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1288" y="3981450"/>
            <a:ext cx="46101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26" descr="deti732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1288" y="3933825"/>
            <a:ext cx="8191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8" name="Picture 22" descr="Яйца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011863" y="1844675"/>
            <a:ext cx="1143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1" name="Picture 15" descr="115012_thumb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67175" y="4581525"/>
            <a:ext cx="14017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4" name="WordArt 18"/>
          <p:cNvSpPr>
            <a:spLocks noChangeArrowheads="1" noChangeShapeType="1" noTextEdit="1"/>
          </p:cNvSpPr>
          <p:nvPr/>
        </p:nvSpPr>
        <p:spPr bwMode="auto">
          <a:xfrm>
            <a:off x="755650" y="0"/>
            <a:ext cx="3168650" cy="1727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Полезные</a:t>
            </a: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3851275" y="260350"/>
            <a:ext cx="2952750" cy="1309688"/>
            <a:chOff x="612" y="164"/>
            <a:chExt cx="1860" cy="825"/>
          </a:xfrm>
        </p:grpSpPr>
        <p:pic>
          <p:nvPicPr>
            <p:cNvPr id="25624" name="Picture 29" descr="Емарко чипсы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612" y="164"/>
              <a:ext cx="1134" cy="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5" name="Picture 34" descr="Рисовые чипсы БИМ БИМ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655" y="214"/>
              <a:ext cx="817" cy="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17" name="Picture 35" descr="Сало. Фото с сайта www.modno.com.ua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092950" y="1773238"/>
            <a:ext cx="1687513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3779838" y="5516563"/>
            <a:ext cx="2232025" cy="1225550"/>
            <a:chOff x="2381" y="3475"/>
            <a:chExt cx="1406" cy="772"/>
          </a:xfrm>
        </p:grpSpPr>
        <p:pic>
          <p:nvPicPr>
            <p:cNvPr id="25622" name="Picture 36" descr="Пепси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2562" y="3475"/>
              <a:ext cx="1225" cy="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3" name="Picture 37" descr="is?Mm45rEQPB9jPOFPVnDbBz12RglVi2YVOgD_AuP_za30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2381" y="3479"/>
              <a:ext cx="768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5815" name="Picture 39" descr="i?id=10083778&amp;tov=2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55650" y="2997200"/>
            <a:ext cx="9525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3" name="WordArt 17"/>
          <p:cNvSpPr>
            <a:spLocks noChangeArrowheads="1" noChangeShapeType="1" noTextEdit="1"/>
          </p:cNvSpPr>
          <p:nvPr/>
        </p:nvSpPr>
        <p:spPr bwMode="auto">
          <a:xfrm rot="-1220353">
            <a:off x="5003800" y="1557338"/>
            <a:ext cx="3730625" cy="3571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неполезные</a:t>
            </a:r>
          </a:p>
        </p:txBody>
      </p:sp>
      <p:sp>
        <p:nvSpPr>
          <p:cNvPr id="25621" name="AutoShape 45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388350" y="6308725"/>
            <a:ext cx="431800" cy="21590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72 -0.00324 L 0.60434 0.007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5.20231E-7 L -0.78281 -0.005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486 L 0.58559 0.099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58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1.79191E-6 L -0.47239 1.79191E-6 " pathEditMode="relative" ptsTypes="AA">
                                      <p:cBhvr>
                                        <p:cTn id="22" dur="20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2.71676E-6 L -0.53142 2.71676E-6 " pathEditMode="relative" ptsTypes="AA">
                                      <p:cBhvr>
                                        <p:cTn id="26" dur="2000" fill="hold"/>
                                        <p:tgtEl>
                                          <p:spTgt spid="75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69 L -0.40121 -0.0097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4.27746E-6 L -0.43316 -4.27746E-6 " pathEditMode="relative" ptsTypes="AA">
                                      <p:cBhvr>
                                        <p:cTn id="34" dur="20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64 0.00046 L -0.69028 -0.0099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91908E-6 L 0.25208 -7.91908E-6 " pathEditMode="relative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-0.00856 L 0.38021 -0.0085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5.14451E-6 L 0.17326 -5.14451E-6 " pathEditMode="relative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4" grpId="0" animBg="1"/>
      <p:bldP spid="757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1" descr="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39761" y="2356710"/>
            <a:ext cx="3414296" cy="409524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468313" y="404813"/>
            <a:ext cx="69119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entury Gothic" pitchFamily="34" charset="0"/>
              </a:rPr>
              <a:t>В состав </a:t>
            </a:r>
            <a:r>
              <a:rPr lang="ru-RU" sz="2400" b="1">
                <a:solidFill>
                  <a:srgbClr val="DC612A"/>
                </a:solidFill>
                <a:latin typeface="Century Gothic" pitchFamily="34" charset="0"/>
              </a:rPr>
              <a:t>газированных напитков</a:t>
            </a:r>
            <a:r>
              <a:rPr lang="ru-RU" sz="2400" b="1">
                <a:latin typeface="Century Gothic" pitchFamily="34" charset="0"/>
              </a:rPr>
              <a:t> входят различные консерванты, </a:t>
            </a:r>
          </a:p>
          <a:p>
            <a:pPr algn="ctr"/>
            <a:r>
              <a:rPr lang="ru-RU" sz="2400" b="1">
                <a:latin typeface="Century Gothic" pitchFamily="34" charset="0"/>
              </a:rPr>
              <a:t>ароматизаторы и красители, которые неблагоприятно влияют на желудочно-кишечный тракт школьников</a:t>
            </a:r>
            <a:endParaRPr lang="ru-RU" sz="2400">
              <a:latin typeface="Century Gothic" pitchFamily="34" charset="0"/>
            </a:endParaRPr>
          </a:p>
        </p:txBody>
      </p:sp>
      <p:sp>
        <p:nvSpPr>
          <p:cNvPr id="4" name="Text Box 40"/>
          <p:cNvSpPr txBox="1">
            <a:spLocks noChangeArrowheads="1"/>
          </p:cNvSpPr>
          <p:nvPr/>
        </p:nvSpPr>
        <p:spPr bwMode="auto">
          <a:xfrm>
            <a:off x="3924300" y="3141663"/>
            <a:ext cx="475138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DC612A"/>
                </a:solidFill>
                <a:latin typeface="+mn-lt"/>
              </a:rPr>
              <a:t>Сахар, в большом количестве присутствующий в газированной воде, провоцирует кариес.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404813"/>
            <a:ext cx="6983412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В состав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жвачек</a:t>
            </a:r>
            <a:r>
              <a:rPr lang="ru-RU" sz="2400" b="1" dirty="0">
                <a:latin typeface="+mn-lt"/>
              </a:rPr>
              <a:t> входят подсластители, красители ,</a:t>
            </a:r>
            <a:r>
              <a:rPr lang="ru-RU" sz="2400" b="1" dirty="0" err="1">
                <a:latin typeface="+mn-lt"/>
              </a:rPr>
              <a:t>ароматизаторы</a:t>
            </a:r>
            <a:r>
              <a:rPr lang="ru-RU" sz="2400" b="1" dirty="0">
                <a:latin typeface="+mn-lt"/>
              </a:rPr>
              <a:t>. Давно уже доказано, что чем дольше контакт сахара с зубами, тем выше риск развития кариеса. И здесь у жвачки, а также у жевательных конфет просто нет конкурентов. </a:t>
            </a:r>
          </a:p>
        </p:txBody>
      </p:sp>
      <p:pic>
        <p:nvPicPr>
          <p:cNvPr id="11266" name="Picture 2" descr="D:\Natalia\ЖОНКИНА ПИСАНИНА\sorvi-golov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496511" y="2345035"/>
            <a:ext cx="2042767" cy="17358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/>
          </a:extLst>
        </p:spPr>
      </p:pic>
      <p:pic>
        <p:nvPicPr>
          <p:cNvPr id="11267" name="Picture 3" descr="D:\Natalia\ЖОНКИНА ПИСАНИНА\NdmAB4qpyX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7544" y="3356992"/>
            <a:ext cx="2369977" cy="27550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/>
          </a:extLst>
        </p:spPr>
      </p:pic>
      <p:pic>
        <p:nvPicPr>
          <p:cNvPr id="11268" name="Picture 4" descr="D:\Natalia\ЖОНКИНА ПИСАНИНА\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987824" y="2823224"/>
            <a:ext cx="3285583" cy="300083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/>
          </a:extLst>
        </p:spPr>
      </p:pic>
      <p:pic>
        <p:nvPicPr>
          <p:cNvPr id="11270" name="Picture 6" descr="D:\Natalia\ЖОНКИНА ПИСАНИНА\vre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365361" y="4365104"/>
            <a:ext cx="2173917" cy="15478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468313" y="477838"/>
            <a:ext cx="7056437" cy="1938337"/>
          </a:xfrm>
          <a:prstGeom prst="rect">
            <a:avLst/>
          </a:prstGeom>
          <a:solidFill>
            <a:srgbClr val="663300">
              <a:alpha val="0"/>
            </a:srgbClr>
          </a:solid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В 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картофеле фри и чипсах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ru-RU" b="1" dirty="0">
                <a:latin typeface="+mn-lt"/>
              </a:rPr>
              <a:t>ученые обнаружили целый ряд вредных веществ, в том числе вещества, которые используются при производстве различных пластмасс и красок. </a:t>
            </a: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3708400" y="4437063"/>
            <a:ext cx="48958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b="1" dirty="0" smtClean="0">
                <a:latin typeface="+mn-lt"/>
              </a:rPr>
              <a:t>Доказано</a:t>
            </a:r>
            <a:r>
              <a:rPr lang="ru-RU" b="1" dirty="0">
                <a:latin typeface="+mn-lt"/>
              </a:rPr>
              <a:t>, что эти вещества оказывают токсичное действие на нервную систему животных и человека</a:t>
            </a:r>
            <a:r>
              <a:rPr lang="ru-RU" dirty="0">
                <a:latin typeface="+mn-lt"/>
              </a:rPr>
              <a:t>.</a:t>
            </a:r>
          </a:p>
        </p:txBody>
      </p:sp>
      <p:pic>
        <p:nvPicPr>
          <p:cNvPr id="28675" name="Picture 2" descr="D:\Natalia\ЖОНКИНА ПИСАНИНА\Фаст-фуд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1375" y="2306638"/>
            <a:ext cx="2933700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29289" y="4028130"/>
            <a:ext cx="3173413" cy="23796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6" name="Picture 12" descr="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2881660" cy="21721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2373" y="447158"/>
            <a:ext cx="375776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Правило </a:t>
            </a:r>
            <a:r>
              <a:rPr lang="be-BY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5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1370488"/>
            <a:ext cx="8244408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atin typeface="+mn-lt"/>
              </a:rPr>
              <a:t>Пища должна </a:t>
            </a:r>
            <a:r>
              <a:rPr lang="ru-RU" sz="4400" b="1" dirty="0">
                <a:latin typeface="+mn-lt"/>
              </a:rPr>
              <a:t>быть </a:t>
            </a:r>
            <a:r>
              <a:rPr lang="ru-RU" sz="4400" b="1" dirty="0">
                <a:latin typeface="+mn-lt"/>
              </a:rPr>
              <a:t>полезной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563563" y="2679700"/>
            <a:ext cx="8359775" cy="3598863"/>
            <a:chOff x="562856" y="2679993"/>
            <a:chExt cx="8360556" cy="3598415"/>
          </a:xfrm>
        </p:grpSpPr>
        <p:pic>
          <p:nvPicPr>
            <p:cNvPr id="29700" name="Picture 2" descr="D:\Natalia\ЖОНКИНА ПИСАНИНА\1aa6ca907569b3c6f4a680a128dc1cce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79912" y="2679993"/>
              <a:ext cx="5143500" cy="3544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1" name="Picture 3" descr="D:\Natalia\ЖОНКИНА ПИСАНИНА\zdor_pit_04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2856" y="2817038"/>
              <a:ext cx="3461370" cy="3461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3343" y="805713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я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0543" y="805713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б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9072" y="805713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л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6272" y="805713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о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39124" y="805713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к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10672" y="805713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о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1382" y="1262913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1382" y="1720113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п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41382" y="2173726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у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39124" y="2645819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с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41382" y="3545526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81924" y="3545326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ш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98582" y="2642487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л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67872" y="2642487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025072" y="2642487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в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82272" y="2630926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82272" y="2173726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б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82272" y="1716526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82272" y="1297526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к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82272" y="3088126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ч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82272" y="3545326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о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82272" y="4002526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к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39472" y="2182429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96672" y="2173727"/>
            <a:ext cx="460862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н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857534" y="2173726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314734" y="2173726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н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853872" y="1716526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п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853872" y="1262913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е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853872" y="805713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р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39472" y="4002526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и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396672" y="4002526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в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853872" y="4002526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и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396672" y="3568778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с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400334" y="4459726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ё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396672" y="4925629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к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396672" y="5382829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л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391057" y="5840029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857534" y="5833984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с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939472" y="5840029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н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470182" y="5840029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012982" y="5833984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н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567872" y="5840029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а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641382" y="3088126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т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724724" y="3545802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у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267524" y="3545326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р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10324" y="3545326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г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720207" y="3088126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л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720207" y="4003002"/>
            <a:ext cx="4572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к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78" name="Группа 77"/>
          <p:cNvGrpSpPr>
            <a:grpSpLocks/>
          </p:cNvGrpSpPr>
          <p:nvPr/>
        </p:nvGrpSpPr>
        <p:grpSpPr bwMode="auto">
          <a:xfrm>
            <a:off x="320675" y="679450"/>
            <a:ext cx="488950" cy="709613"/>
            <a:chOff x="321120" y="679687"/>
            <a:chExt cx="489204" cy="709252"/>
          </a:xfrm>
        </p:grpSpPr>
        <p:sp>
          <p:nvSpPr>
            <p:cNvPr id="55" name="Стрелка вправо 54"/>
            <p:cNvSpPr/>
            <p:nvPr/>
          </p:nvSpPr>
          <p:spPr>
            <a:xfrm>
              <a:off x="321120" y="679687"/>
              <a:ext cx="489204" cy="709252"/>
            </a:xfrm>
            <a:prstGeom prst="rightArrow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4800000"/>
              </a:lightRig>
            </a:scene3d>
            <a:sp3d>
              <a:bevelT w="69850" h="31750" prst="artDeco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338131" y="715342"/>
              <a:ext cx="389850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j-lt"/>
                </a:rPr>
                <a:t>1</a:t>
              </a:r>
              <a:endPara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79" name="Группа 78"/>
          <p:cNvGrpSpPr>
            <a:grpSpLocks/>
          </p:cNvGrpSpPr>
          <p:nvPr/>
        </p:nvGrpSpPr>
        <p:grpSpPr bwMode="auto">
          <a:xfrm>
            <a:off x="315913" y="3419475"/>
            <a:ext cx="490537" cy="709613"/>
            <a:chOff x="316571" y="3419300"/>
            <a:chExt cx="489204" cy="709252"/>
          </a:xfrm>
        </p:grpSpPr>
        <p:sp>
          <p:nvSpPr>
            <p:cNvPr id="57" name="Стрелка вправо 56"/>
            <p:cNvSpPr/>
            <p:nvPr/>
          </p:nvSpPr>
          <p:spPr>
            <a:xfrm>
              <a:off x="316571" y="3419300"/>
              <a:ext cx="489204" cy="709252"/>
            </a:xfrm>
            <a:prstGeom prst="rightArrow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4800000"/>
              </a:lightRig>
            </a:scene3d>
            <a:sp3d>
              <a:bevelT w="69850" h="31750" prst="artDeco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338131" y="3482014"/>
              <a:ext cx="389850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j-lt"/>
                </a:rPr>
                <a:t>4</a:t>
              </a:r>
              <a:endPara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85" name="Группа 84"/>
          <p:cNvGrpSpPr>
            <a:grpSpLocks/>
          </p:cNvGrpSpPr>
          <p:nvPr/>
        </p:nvGrpSpPr>
        <p:grpSpPr bwMode="auto">
          <a:xfrm>
            <a:off x="3981450" y="1949450"/>
            <a:ext cx="488950" cy="708025"/>
            <a:chOff x="3980978" y="1948713"/>
            <a:chExt cx="489204" cy="709252"/>
          </a:xfrm>
        </p:grpSpPr>
        <p:sp>
          <p:nvSpPr>
            <p:cNvPr id="58" name="Стрелка вправо 57"/>
            <p:cNvSpPr/>
            <p:nvPr/>
          </p:nvSpPr>
          <p:spPr>
            <a:xfrm>
              <a:off x="3980978" y="1948713"/>
              <a:ext cx="489204" cy="709252"/>
            </a:xfrm>
            <a:prstGeom prst="rightArrow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4800000"/>
              </a:lightRig>
            </a:scene3d>
            <a:sp3d>
              <a:bevelT w="69850" h="31750" prst="artDeco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4005953" y="2004165"/>
              <a:ext cx="389850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j-lt"/>
                </a:rPr>
                <a:t>2</a:t>
              </a:r>
              <a:endPara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82" name="Группа 81"/>
          <p:cNvGrpSpPr>
            <a:grpSpLocks/>
          </p:cNvGrpSpPr>
          <p:nvPr/>
        </p:nvGrpSpPr>
        <p:grpSpPr bwMode="auto">
          <a:xfrm>
            <a:off x="2149475" y="2505075"/>
            <a:ext cx="488950" cy="709613"/>
            <a:chOff x="2149920" y="2504900"/>
            <a:chExt cx="489204" cy="709252"/>
          </a:xfrm>
        </p:grpSpPr>
        <p:sp>
          <p:nvSpPr>
            <p:cNvPr id="56" name="Стрелка вправо 55"/>
            <p:cNvSpPr/>
            <p:nvPr/>
          </p:nvSpPr>
          <p:spPr>
            <a:xfrm>
              <a:off x="2149920" y="2504900"/>
              <a:ext cx="489204" cy="709252"/>
            </a:xfrm>
            <a:prstGeom prst="rightArrow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4800000"/>
              </a:lightRig>
            </a:scene3d>
            <a:sp3d>
              <a:bevelT w="69850" h="31750" prst="artDeco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2177407" y="2551082"/>
              <a:ext cx="389850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j-lt"/>
                </a:rPr>
                <a:t>3</a:t>
              </a:r>
              <a:endPara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88" name="Группа 87"/>
          <p:cNvGrpSpPr>
            <a:grpSpLocks/>
          </p:cNvGrpSpPr>
          <p:nvPr/>
        </p:nvGrpSpPr>
        <p:grpSpPr bwMode="auto">
          <a:xfrm>
            <a:off x="3949700" y="3848100"/>
            <a:ext cx="501650" cy="709613"/>
            <a:chOff x="3949784" y="3848465"/>
            <a:chExt cx="501101" cy="709252"/>
          </a:xfrm>
        </p:grpSpPr>
        <p:sp>
          <p:nvSpPr>
            <p:cNvPr id="59" name="Стрелка вправо 58"/>
            <p:cNvSpPr/>
            <p:nvPr/>
          </p:nvSpPr>
          <p:spPr>
            <a:xfrm>
              <a:off x="3961681" y="3848465"/>
              <a:ext cx="489204" cy="709252"/>
            </a:xfrm>
            <a:prstGeom prst="rightArrow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4800000"/>
              </a:lightRig>
            </a:scene3d>
            <a:sp3d>
              <a:bevelT w="69850" h="31750" prst="artDeco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3949784" y="3875427"/>
              <a:ext cx="389850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j-lt"/>
                </a:rPr>
                <a:t>5</a:t>
              </a:r>
              <a:endPara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87" name="Группа 86"/>
          <p:cNvGrpSpPr>
            <a:grpSpLocks/>
          </p:cNvGrpSpPr>
          <p:nvPr/>
        </p:nvGrpSpPr>
        <p:grpSpPr bwMode="auto">
          <a:xfrm>
            <a:off x="3109913" y="5708650"/>
            <a:ext cx="490537" cy="708025"/>
            <a:chOff x="3066578" y="5707958"/>
            <a:chExt cx="489204" cy="709252"/>
          </a:xfrm>
        </p:grpSpPr>
        <p:sp>
          <p:nvSpPr>
            <p:cNvPr id="60" name="Стрелка вправо 59"/>
            <p:cNvSpPr/>
            <p:nvPr/>
          </p:nvSpPr>
          <p:spPr>
            <a:xfrm>
              <a:off x="3066578" y="5707958"/>
              <a:ext cx="489204" cy="709252"/>
            </a:xfrm>
            <a:prstGeom prst="rightArrow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4800000"/>
              </a:lightRig>
            </a:scene3d>
            <a:sp3d>
              <a:bevelT w="69850" h="31750" prst="artDeco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3116255" y="5770196"/>
              <a:ext cx="389850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j-lt"/>
                </a:rPr>
                <a:t>6</a:t>
              </a:r>
              <a:endPara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81" name="Группа 80"/>
          <p:cNvGrpSpPr>
            <a:grpSpLocks/>
          </p:cNvGrpSpPr>
          <p:nvPr/>
        </p:nvGrpSpPr>
        <p:grpSpPr bwMode="auto">
          <a:xfrm>
            <a:off x="1536700" y="2252663"/>
            <a:ext cx="709613" cy="606425"/>
            <a:chOff x="1537402" y="2252296"/>
            <a:chExt cx="709252" cy="607230"/>
          </a:xfrm>
        </p:grpSpPr>
        <p:sp>
          <p:nvSpPr>
            <p:cNvPr id="65" name="Стрелка вправо 64"/>
            <p:cNvSpPr/>
            <p:nvPr/>
          </p:nvSpPr>
          <p:spPr>
            <a:xfrm rot="5400000">
              <a:off x="1647426" y="2260298"/>
              <a:ext cx="489204" cy="709252"/>
            </a:xfrm>
            <a:prstGeom prst="rightArrow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4800000"/>
              </a:lightRig>
            </a:scene3d>
            <a:sp3d>
              <a:bevelT w="69850" h="31750" prst="artDeco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1720207" y="2252296"/>
              <a:ext cx="389850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j-lt"/>
                </a:rPr>
                <a:t>7</a:t>
              </a:r>
              <a:endPara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89" name="Группа 88"/>
          <p:cNvGrpSpPr>
            <a:grpSpLocks/>
          </p:cNvGrpSpPr>
          <p:nvPr/>
        </p:nvGrpSpPr>
        <p:grpSpPr bwMode="auto">
          <a:xfrm>
            <a:off x="4343400" y="658813"/>
            <a:ext cx="709613" cy="604837"/>
            <a:chOff x="4344156" y="658901"/>
            <a:chExt cx="709252" cy="604012"/>
          </a:xfrm>
        </p:grpSpPr>
        <p:sp>
          <p:nvSpPr>
            <p:cNvPr id="62" name="Стрелка вправо 61"/>
            <p:cNvSpPr/>
            <p:nvPr/>
          </p:nvSpPr>
          <p:spPr>
            <a:xfrm rot="5400000">
              <a:off x="4454180" y="663685"/>
              <a:ext cx="489204" cy="709252"/>
            </a:xfrm>
            <a:prstGeom prst="rightArrow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4800000"/>
              </a:lightRig>
            </a:scene3d>
            <a:sp3d>
              <a:bevelT w="69850" h="31750" prst="artDeco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4503857" y="658901"/>
              <a:ext cx="389850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j-lt"/>
                </a:rPr>
                <a:t>9</a:t>
              </a:r>
              <a:endPara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84" name="Группа 83"/>
          <p:cNvGrpSpPr>
            <a:grpSpLocks/>
          </p:cNvGrpSpPr>
          <p:nvPr/>
        </p:nvGrpSpPr>
        <p:grpSpPr bwMode="auto">
          <a:xfrm>
            <a:off x="2514600" y="207963"/>
            <a:ext cx="709613" cy="598487"/>
            <a:chOff x="2515356" y="208449"/>
            <a:chExt cx="709252" cy="597264"/>
          </a:xfrm>
        </p:grpSpPr>
        <p:sp>
          <p:nvSpPr>
            <p:cNvPr id="64" name="Стрелка вправо 63"/>
            <p:cNvSpPr/>
            <p:nvPr/>
          </p:nvSpPr>
          <p:spPr>
            <a:xfrm rot="5400000">
              <a:off x="2625380" y="206485"/>
              <a:ext cx="489204" cy="709252"/>
            </a:xfrm>
            <a:prstGeom prst="rightArrow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4800000"/>
              </a:lightRig>
            </a:scene3d>
            <a:sp3d>
              <a:bevelT w="69850" h="31750" prst="artDeco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2675057" y="208449"/>
              <a:ext cx="389850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j-lt"/>
                </a:rPr>
                <a:t>8</a:t>
              </a:r>
              <a:endPara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90" name="Группа 89"/>
          <p:cNvGrpSpPr>
            <a:grpSpLocks/>
          </p:cNvGrpSpPr>
          <p:nvPr/>
        </p:nvGrpSpPr>
        <p:grpSpPr bwMode="auto">
          <a:xfrm>
            <a:off x="5273675" y="2971800"/>
            <a:ext cx="709613" cy="573088"/>
            <a:chOff x="5274308" y="2971514"/>
            <a:chExt cx="709252" cy="573812"/>
          </a:xfrm>
        </p:grpSpPr>
        <p:sp>
          <p:nvSpPr>
            <p:cNvPr id="63" name="Стрелка вправо 62"/>
            <p:cNvSpPr/>
            <p:nvPr/>
          </p:nvSpPr>
          <p:spPr>
            <a:xfrm rot="5400000">
              <a:off x="5384332" y="2946098"/>
              <a:ext cx="489204" cy="709252"/>
            </a:xfrm>
            <a:prstGeom prst="rightArrow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4800000"/>
              </a:lightRig>
            </a:scene3d>
            <a:sp3d>
              <a:bevelT w="69850" h="31750" prst="artDeco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5357064" y="2971514"/>
              <a:ext cx="543739" cy="52322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j-lt"/>
                </a:rPr>
                <a:t>10</a:t>
              </a:r>
              <a:endPara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91" name="Группа 90"/>
          <p:cNvGrpSpPr>
            <a:grpSpLocks/>
          </p:cNvGrpSpPr>
          <p:nvPr/>
        </p:nvGrpSpPr>
        <p:grpSpPr bwMode="auto">
          <a:xfrm>
            <a:off x="5730875" y="269875"/>
            <a:ext cx="709613" cy="536575"/>
            <a:chOff x="5731508" y="270004"/>
            <a:chExt cx="709252" cy="535709"/>
          </a:xfrm>
        </p:grpSpPr>
        <p:sp>
          <p:nvSpPr>
            <p:cNvPr id="61" name="Стрелка вправо 60"/>
            <p:cNvSpPr/>
            <p:nvPr/>
          </p:nvSpPr>
          <p:spPr>
            <a:xfrm rot="5400000">
              <a:off x="5841532" y="206485"/>
              <a:ext cx="489204" cy="709252"/>
            </a:xfrm>
            <a:prstGeom prst="rightArrow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4800000"/>
              </a:lightRig>
            </a:scene3d>
            <a:sp3d>
              <a:bevelT w="69850" h="31750" prst="artDeco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814264" y="270004"/>
              <a:ext cx="543739" cy="52322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j-lt"/>
                </a:rPr>
                <a:t>11</a:t>
              </a:r>
              <a:endPara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77" name="Скругленный прямоугольник 76"/>
          <p:cNvSpPr/>
          <p:nvPr/>
        </p:nvSpPr>
        <p:spPr>
          <a:xfrm>
            <a:off x="6439522" y="2871087"/>
            <a:ext cx="2704478" cy="31914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+mj-lt"/>
              </a:rPr>
              <a:t>Я румяную матрешку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+mj-lt"/>
              </a:rPr>
              <a:t>От подруг не оторву,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+mj-lt"/>
              </a:rPr>
              <a:t>Подожду, когда Матрешка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+mj-lt"/>
              </a:rPr>
              <a:t>Упадет сама в траву. </a:t>
            </a:r>
          </a:p>
        </p:txBody>
      </p:sp>
      <p:pic>
        <p:nvPicPr>
          <p:cNvPr id="14338" name="Picture 2" descr="D:\Natalia\ЖОНКИНА ПИСАНИНА\для тренажеров\0_95519_3efe4e9e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388" y="4545013"/>
            <a:ext cx="1439862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Скругленный прямоугольник 92"/>
          <p:cNvSpPr/>
          <p:nvPr/>
        </p:nvSpPr>
        <p:spPr>
          <a:xfrm>
            <a:off x="6440760" y="2837071"/>
            <a:ext cx="2704478" cy="31914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Огурцы они как будто,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Только связками растут,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И на завтрак эти фрукты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Обезьянам подают. </a:t>
            </a:r>
            <a:endParaRPr lang="ru-RU" sz="2200" dirty="0">
              <a:latin typeface="+mj-lt"/>
            </a:endParaRPr>
          </a:p>
        </p:txBody>
      </p:sp>
      <p:pic>
        <p:nvPicPr>
          <p:cNvPr id="14339" name="Picture 3" descr="D:\Natalia\ЖОНКИНА ПИСАНИНА\96a713595c6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8" y="4567238"/>
            <a:ext cx="2332037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Скругленный прямоугольник 94"/>
          <p:cNvSpPr/>
          <p:nvPr/>
        </p:nvSpPr>
        <p:spPr>
          <a:xfrm>
            <a:off x="6439522" y="2843469"/>
            <a:ext cx="2704478" cy="31914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j-lt"/>
              </a:rPr>
              <a:t>Синий мундир,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j-lt"/>
              </a:rPr>
              <a:t>белая подкладка,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j-lt"/>
              </a:rPr>
              <a:t> в середине – сладко. </a:t>
            </a:r>
          </a:p>
        </p:txBody>
      </p:sp>
      <p:pic>
        <p:nvPicPr>
          <p:cNvPr id="14340" name="Picture 4" descr="D:\Natalia\ЖОНКИНА ПИСАНИНА\sliv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5588" y="4197350"/>
            <a:ext cx="2822576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Скругленный прямоугольник 96"/>
          <p:cNvSpPr/>
          <p:nvPr/>
        </p:nvSpPr>
        <p:spPr>
          <a:xfrm>
            <a:off x="6439522" y="2837071"/>
            <a:ext cx="2704478" cy="31914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latin typeface="+mj-lt"/>
              </a:rPr>
              <a:t>Этот плод сладкий хорош и пригож,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latin typeface="+mj-lt"/>
              </a:rPr>
              <a:t>На толстую бабу по форме похож</a:t>
            </a:r>
            <a:endParaRPr lang="ru-RU" sz="2600" b="1" dirty="0">
              <a:latin typeface="+mj-lt"/>
            </a:endParaRPr>
          </a:p>
        </p:txBody>
      </p:sp>
      <p:pic>
        <p:nvPicPr>
          <p:cNvPr id="98" name="Рисунок 97" descr="D:\Natalia\ЖОНКИНА ПИСАНИНА\yellow-pear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09600" y="1335088"/>
            <a:ext cx="2865438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Скругленный прямоугольник 98"/>
          <p:cNvSpPr/>
          <p:nvPr/>
        </p:nvSpPr>
        <p:spPr>
          <a:xfrm>
            <a:off x="6448874" y="2657966"/>
            <a:ext cx="2704478" cy="39965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+mj-lt"/>
              </a:rPr>
              <a:t>Отгадать не очень просто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+mj-lt"/>
              </a:rPr>
              <a:t>Вот такой я фруктик знаю-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+mj-lt"/>
              </a:rPr>
              <a:t>Речь идет не о кокосе,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+mj-lt"/>
              </a:rPr>
              <a:t>Не о груше, не о сливе,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+mj-lt"/>
              </a:rPr>
              <a:t>Птица есть еще такая,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+mj-lt"/>
              </a:rPr>
              <a:t>Называют также –</a:t>
            </a:r>
            <a:r>
              <a:rPr lang="ru-RU" sz="2000" b="1" dirty="0">
                <a:latin typeface="+mj-lt"/>
              </a:rPr>
              <a:t> </a:t>
            </a:r>
          </a:p>
        </p:txBody>
      </p:sp>
      <p:pic>
        <p:nvPicPr>
          <p:cNvPr id="14341" name="Picture 5" descr="D:\Natalia\ЖОНКИНА ПИСАНИНА\0_77bf2_543f2161_ori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07963" y="4424363"/>
            <a:ext cx="2767013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Скругленный прямоугольник 100"/>
          <p:cNvSpPr/>
          <p:nvPr/>
        </p:nvSpPr>
        <p:spPr>
          <a:xfrm>
            <a:off x="6439522" y="2630926"/>
            <a:ext cx="2704478" cy="39965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atin typeface="+mj-lt"/>
              </a:rPr>
              <a:t>Ни в полях. Ни в садах.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atin typeface="+mj-lt"/>
              </a:rPr>
              <a:t>Ни у вас и ни у нас,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atin typeface="+mj-lt"/>
              </a:rPr>
              <a:t>А в тропических лесах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atin typeface="+mj-lt"/>
              </a:rPr>
              <a:t>Вырастает …. </a:t>
            </a:r>
          </a:p>
        </p:txBody>
      </p:sp>
      <p:pic>
        <p:nvPicPr>
          <p:cNvPr id="102" name="Рисунок 101" descr="D:\Natalia\ЖОНКИНА ПИСАНИНА\pineapple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8775" y="1155700"/>
            <a:ext cx="236537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Скругленный прямоугольник 102"/>
          <p:cNvSpPr/>
          <p:nvPr/>
        </p:nvSpPr>
        <p:spPr>
          <a:xfrm>
            <a:off x="6423296" y="2639629"/>
            <a:ext cx="2704478" cy="39965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atin typeface="+mj-lt"/>
              </a:rPr>
              <a:t>Золотистый и полезный,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atin typeface="+mj-lt"/>
              </a:rPr>
              <a:t>Витаминный, хотя резкий,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atin typeface="+mj-lt"/>
              </a:rPr>
              <a:t>Горький вкус имеет он,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atin typeface="+mj-lt"/>
              </a:rPr>
              <a:t>Когда чистишь – слезы льешь</a:t>
            </a:r>
          </a:p>
        </p:txBody>
      </p:sp>
      <p:pic>
        <p:nvPicPr>
          <p:cNvPr id="14342" name="Picture 6" descr="D:\Natalia\ЖОНКИНА ПИСАНИНА\для тренажеров\1cc1cc3fe5ef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457232">
            <a:off x="241300" y="4702175"/>
            <a:ext cx="2619375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Скругленный прямоугольник 104"/>
          <p:cNvSpPr/>
          <p:nvPr/>
        </p:nvSpPr>
        <p:spPr>
          <a:xfrm>
            <a:off x="6448874" y="2642487"/>
            <a:ext cx="2704478" cy="39965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j-lt"/>
              </a:rPr>
              <a:t>Расселась барыня на грядке,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j-lt"/>
              </a:rPr>
              <a:t>Одета в шумные шелка.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j-lt"/>
              </a:rPr>
              <a:t>Мы для нее готовим кадки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j-lt"/>
              </a:rPr>
              <a:t>И крупной соли полмешка</a:t>
            </a:r>
          </a:p>
        </p:txBody>
      </p:sp>
      <p:pic>
        <p:nvPicPr>
          <p:cNvPr id="14343" name="Picture 7" descr="D:\Natalia\ЖОНКИНА ПИСАНИНА\1363354473_0_58ab8_7b2f8cd5_orig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80188" y="11113"/>
            <a:ext cx="24415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" name="Скругленный прямоугольник 106"/>
          <p:cNvSpPr/>
          <p:nvPr/>
        </p:nvSpPr>
        <p:spPr>
          <a:xfrm>
            <a:off x="6454939" y="2632510"/>
            <a:ext cx="2704478" cy="39965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</a:rPr>
              <a:t>Что это за рысачок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</a:rPr>
              <a:t> Завалился на бочок?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</a:rPr>
              <a:t> Сам упитанный. Салатный,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</a:rPr>
              <a:t> Верно, это … </a:t>
            </a:r>
            <a:endParaRPr lang="ru-RU" sz="2800" b="1" dirty="0">
              <a:latin typeface="+mj-lt"/>
            </a:endParaRPr>
          </a:p>
        </p:txBody>
      </p:sp>
      <p:pic>
        <p:nvPicPr>
          <p:cNvPr id="14344" name="Picture 8" descr="D:\Natalia\ЖОНКИНА ПИСАНИНА\1363398289_0_58ac0_34ce34f5_orig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89688" y="425450"/>
            <a:ext cx="2822575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" name="Скругленный прямоугольник 108"/>
          <p:cNvSpPr/>
          <p:nvPr/>
        </p:nvSpPr>
        <p:spPr>
          <a:xfrm>
            <a:off x="6440760" y="2650721"/>
            <a:ext cx="2704478" cy="39965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j-lt"/>
              </a:rPr>
              <a:t>Хотя я сахарной зовусь,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j-lt"/>
              </a:rPr>
              <a:t>Но от дождя я не размокла,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j-lt"/>
              </a:rPr>
              <a:t>Крупна. Кругла, сладка на вкус,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j-lt"/>
              </a:rPr>
              <a:t>Узнали вы, кто я?</a:t>
            </a:r>
            <a:r>
              <a:rPr lang="ru-RU" sz="2400" b="1" dirty="0">
                <a:latin typeface="+mj-lt"/>
              </a:rPr>
              <a:t>… </a:t>
            </a:r>
            <a:endParaRPr lang="ru-RU" sz="2400" b="1" dirty="0">
              <a:latin typeface="+mj-lt"/>
            </a:endParaRPr>
          </a:p>
        </p:txBody>
      </p:sp>
      <p:pic>
        <p:nvPicPr>
          <p:cNvPr id="14345" name="Picture 9" descr="D:\Natalia\ЖОНКИНА ПИСАНИНА\свекла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0188" y="1206500"/>
            <a:ext cx="1644650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" name="Скругленный прямоугольник 110"/>
          <p:cNvSpPr/>
          <p:nvPr/>
        </p:nvSpPr>
        <p:spPr>
          <a:xfrm>
            <a:off x="6439522" y="2624276"/>
            <a:ext cx="2704478" cy="39965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j-lt"/>
              </a:rPr>
              <a:t>Кругла. А не месяц.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j-lt"/>
              </a:rPr>
              <a:t>Желта. А не масло.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j-lt"/>
              </a:rPr>
              <a:t>Сладка, а не сахар.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j-lt"/>
              </a:rPr>
              <a:t>С хвостом, а не мышь. </a:t>
            </a:r>
          </a:p>
        </p:txBody>
      </p:sp>
      <p:pic>
        <p:nvPicPr>
          <p:cNvPr id="14346" name="Picture 10" descr="D:\Natalia\ЖОНКИНА ПИСАНИНА\6bb1b39f2c71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242232">
            <a:off x="6543675" y="347663"/>
            <a:ext cx="30511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4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1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14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3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4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4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14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5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14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6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93" grpId="2" animBg="1"/>
      <p:bldP spid="93" grpId="3" animBg="1"/>
      <p:bldP spid="95" grpId="0" animBg="1"/>
      <p:bldP spid="95" grpId="1" animBg="1"/>
      <p:bldP spid="97" grpId="1" animBg="1"/>
      <p:bldP spid="97" grpId="2" animBg="1"/>
      <p:bldP spid="99" grpId="0" animBg="1"/>
      <p:bldP spid="99" grpId="1" animBg="1"/>
      <p:bldP spid="101" grpId="1" animBg="1"/>
      <p:bldP spid="101" grpId="2" animBg="1"/>
      <p:bldP spid="103" grpId="0" animBg="1"/>
      <p:bldP spid="103" grpId="1" animBg="1"/>
      <p:bldP spid="105" grpId="0" animBg="1"/>
      <p:bldP spid="105" grpId="1" animBg="1"/>
      <p:bldP spid="107" grpId="0" animBg="1"/>
      <p:bldP spid="107" grpId="1" animBg="1"/>
      <p:bldP spid="109" grpId="0" animBg="1"/>
      <p:bldP spid="109" grpId="1" animBg="1"/>
      <p:bldP spid="111" grpId="0" animBg="1"/>
      <p:bldP spid="1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2373" y="447158"/>
            <a:ext cx="375776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Правило </a:t>
            </a:r>
            <a:r>
              <a:rPr lang="be-BY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6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00808"/>
            <a:ext cx="8244408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atin typeface="+mn-lt"/>
              </a:rPr>
              <a:t>Употребляй в пищу больше овощей и фруктов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5362" name="Picture 2" descr="D:\Natalia\ЖОНКИНА ПИСАНИНА\62106-5000x29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574161" y="3147358"/>
            <a:ext cx="5734143" cy="33377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1196975"/>
            <a:ext cx="8064500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Мыть руки перед едой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Тщательно пережевывать пищу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Не есть, позднее, чем  за 2 часа до сна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Не перекусывать на ходу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Не увлекаться сладким, кислым, соленым, острым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Не болтать во время еды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Есть надо простую, свежеприготовленную пищу, которая легко усваивается и соответствует потребностям организма.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2116" y="427311"/>
            <a:ext cx="723467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А еще обязательно нужно: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atalia\ЖОНКИНА ПИСАНИНА\проблема-здоровь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2904" y="548679"/>
            <a:ext cx="4257821" cy="319336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/>
          </a:extLst>
        </p:spPr>
      </p:pic>
      <p:pic>
        <p:nvPicPr>
          <p:cNvPr id="1027" name="Picture 3" descr="D:\Natalia\ЖОНКИНА ПИСАНИНА\zogz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51375" y="1916113"/>
            <a:ext cx="38893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Natalia\ЖОНКИНА ПИСАНИНА\zdorov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55576" y="827912"/>
            <a:ext cx="7344816" cy="551721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1975" y="1709738"/>
            <a:ext cx="7848600" cy="31702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Сегодня 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я понял…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Мне 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еще  нужно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Я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буду обязательно…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Дома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я обязательно расскажу о…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08719"/>
            <a:ext cx="7285969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Делимся впечатлениями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33795" name="Picture 2" descr="D:\Natalia\ЖОНКИНА ПИСАНИНА\pitanie_szha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0250" y="4365625"/>
            <a:ext cx="387032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Natalia\ЖОНКИНА ПИСАНИНА\top_big_01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1559" y="2420888"/>
            <a:ext cx="7983157" cy="40324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/>
          </a:extLst>
        </p:spPr>
      </p:pic>
      <p:sp>
        <p:nvSpPr>
          <p:cNvPr id="2" name="Прямоугольник 1"/>
          <p:cNvSpPr/>
          <p:nvPr/>
        </p:nvSpPr>
        <p:spPr>
          <a:xfrm>
            <a:off x="1146753" y="974338"/>
            <a:ext cx="6912768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СПАСИБО!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95228" y="2132855"/>
            <a:ext cx="3312368" cy="18002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 prst="ribl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Здоровый образ жизни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88132" y="608314"/>
            <a:ext cx="2952328" cy="124759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отказ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от вредных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привычек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97153" y="635291"/>
            <a:ext cx="2756892" cy="124759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закаливание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75599" y="2264008"/>
            <a:ext cx="2232756" cy="152389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движение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2271006"/>
            <a:ext cx="2196752" cy="152389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режим дня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4221088"/>
            <a:ext cx="2756892" cy="124759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хорошее настроение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12060" y="4190865"/>
            <a:ext cx="2756892" cy="124759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правильное питание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38787" y="4790391"/>
            <a:ext cx="2232756" cy="129614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правила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гигиены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874" y="2132856"/>
            <a:ext cx="8352928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atin typeface="+mn-lt"/>
              </a:rPr>
              <a:t>Дерево держится своими корнями, </a:t>
            </a:r>
            <a:endParaRPr lang="ru-RU" sz="4400" b="1" i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atin typeface="+mn-lt"/>
              </a:rPr>
              <a:t>а </a:t>
            </a:r>
            <a:r>
              <a:rPr lang="ru-RU" sz="4400" b="1" i="1" dirty="0">
                <a:latin typeface="+mn-lt"/>
              </a:rPr>
              <a:t>человек </a:t>
            </a:r>
            <a:r>
              <a:rPr lang="ru-RU" sz="4400" b="1" i="1" dirty="0">
                <a:latin typeface="+mn-lt"/>
              </a:rPr>
              <a:t>пищей.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409" y="4509120"/>
            <a:ext cx="8325981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atin typeface="+mn-lt"/>
              </a:rPr>
              <a:t>Мельница живёт водою, а человек </a:t>
            </a:r>
            <a:r>
              <a:rPr lang="ru-RU" sz="4400" b="1" i="1" dirty="0" err="1">
                <a:latin typeface="+mn-lt"/>
              </a:rPr>
              <a:t>едою</a:t>
            </a:r>
            <a:r>
              <a:rPr lang="ru-RU" sz="4400" b="1" i="1" dirty="0">
                <a:latin typeface="+mn-lt"/>
              </a:rPr>
              <a:t>.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18240"/>
            <a:ext cx="679705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Что бы это  значило?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2050" name="Picture 2" descr="D:\Natalia\ЖОНКИНА ПИСАНИНА\картинки\школьное\2789778-e6ad0b9eed1ef3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236296" y="0"/>
            <a:ext cx="1907704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3625" y="417442"/>
            <a:ext cx="375776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Правило 1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5434" y="1340772"/>
            <a:ext cx="7776864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atin typeface="+mn-lt"/>
              </a:rPr>
              <a:t>Еда необходима, </a:t>
            </a:r>
            <a:r>
              <a:rPr lang="ru-RU" sz="5400" b="1" dirty="0">
                <a:latin typeface="+mn-lt"/>
              </a:rPr>
              <a:t>для работы нашего </a:t>
            </a:r>
            <a:r>
              <a:rPr lang="ru-RU" sz="5400" b="1" dirty="0">
                <a:latin typeface="+mn-lt"/>
              </a:rPr>
              <a:t>организма.</a:t>
            </a:r>
          </a:p>
        </p:txBody>
      </p:sp>
      <p:pic>
        <p:nvPicPr>
          <p:cNvPr id="4098" name="Picture 2" descr="D:\Natalia\ЖОНКИНА ПИСАНИНА\healthy-lifestyle-happy-people-heal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354138"/>
            <a:ext cx="63373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D:\Natalia\ЖОНКИНА ПИСАНИНА\38341974_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5053013"/>
            <a:ext cx="2233613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395288" y="404813"/>
            <a:ext cx="6781800" cy="4608512"/>
            <a:chOff x="395535" y="404664"/>
            <a:chExt cx="6782078" cy="4608512"/>
          </a:xfrm>
        </p:grpSpPr>
        <p:pic>
          <p:nvPicPr>
            <p:cNvPr id="5125" name="Picture 5" descr="D:\Natalia\ЖОНКИНА ПИСАНИНА\photolibrary_rf_photo_of_high_protein_foo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95535" y="404664"/>
              <a:ext cx="6782078" cy="46085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/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635892" y="441073"/>
              <a:ext cx="2728632" cy="110799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600" b="1" spc="150" dirty="0">
                  <a:ln w="11430"/>
                  <a:solidFill>
                    <a:schemeClr val="bg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Белки</a:t>
              </a:r>
              <a:endParaRPr lang="ru-RU" sz="66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endParaRPr>
            </a:p>
          </p:txBody>
        </p:sp>
      </p:grpSp>
      <p:pic>
        <p:nvPicPr>
          <p:cNvPr id="5123" name="Picture 3" descr="D:\Natalia\ЖОНКИНА ПИСАНИНА\3d-chelovechek-0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4919">
            <a:off x="5746750" y="2111375"/>
            <a:ext cx="3602038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D:\Natalia\ЖОНКИНА ПИСАНИНА\38341974_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3025" y="5032375"/>
            <a:ext cx="2233613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D:\Natalia\ЖОНКИНА ПИСАНИНА\94930046_orang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836613"/>
            <a:ext cx="44450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323850" y="542925"/>
            <a:ext cx="4752975" cy="5776913"/>
            <a:chOff x="323528" y="542189"/>
            <a:chExt cx="4752528" cy="5777419"/>
          </a:xfrm>
        </p:grpSpPr>
        <p:pic>
          <p:nvPicPr>
            <p:cNvPr id="20484" name="Picture 3" descr="D:\Natalia\ЖОНКИНА ПИСАНИНА\1294049170_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3528" y="1340768"/>
              <a:ext cx="4752528" cy="4978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340480" y="542189"/>
              <a:ext cx="4267515" cy="110799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600" b="1" dirty="0">
                  <a:ln/>
                  <a:solidFill>
                    <a:schemeClr val="accent3"/>
                  </a:solidFill>
                  <a:latin typeface="+mn-lt"/>
                </a:rPr>
                <a:t>Углеводы</a:t>
              </a:r>
              <a:endParaRPr lang="ru-RU" sz="6600" b="1" dirty="0">
                <a:ln/>
                <a:solidFill>
                  <a:schemeClr val="accent3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Natalia\ЖОНКИНА ПИСАНИНА\elow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33375"/>
            <a:ext cx="2589213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2327275" y="354013"/>
            <a:ext cx="2693988" cy="3471862"/>
            <a:chOff x="2326547" y="353415"/>
            <a:chExt cx="2694969" cy="347285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326547" y="353415"/>
              <a:ext cx="2694969" cy="110799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6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Жиры</a:t>
              </a:r>
              <a:endParaRPr lang="ru-RU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endParaRPr>
            </a:p>
          </p:txBody>
        </p:sp>
        <p:pic>
          <p:nvPicPr>
            <p:cNvPr id="21513" name="Picture 3" descr="D:\Natalia\ЖОНКИНА ПИСАНИНА\n4748-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27433" y="1461411"/>
              <a:ext cx="2364854" cy="2364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2" name="Picture 4" descr="D:\Natalia\ЖОНКИНА ПИСАНИНА\gree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2863850"/>
            <a:ext cx="257810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2968625" y="1928813"/>
            <a:ext cx="5988050" cy="4481512"/>
            <a:chOff x="2969288" y="1929606"/>
            <a:chExt cx="5986610" cy="448124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932040" y="1929606"/>
              <a:ext cx="4023858" cy="92333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200" b="1" cap="all" dirty="0">
                  <a:ln/>
                  <a:solidFill>
                    <a:srgbClr val="00B050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+mn-lt"/>
                </a:rPr>
                <a:t>Витамины</a:t>
              </a:r>
              <a:endParaRPr lang="ru-RU" sz="5200" b="1" cap="all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endParaRPr>
            </a:p>
          </p:txBody>
        </p:sp>
        <p:pic>
          <p:nvPicPr>
            <p:cNvPr id="21511" name="Picture 5" descr="D:\Natalia\ЖОНКИНА ПИСАНИНА\3fae152413d949fd12-1996443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8F6FB"/>
                </a:clrFrom>
                <a:clrTo>
                  <a:srgbClr val="F8F6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69288" y="3710547"/>
              <a:ext cx="4104456" cy="2700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5" name="Picture 7" descr="D:\Natalia\ЖОНКИНА ПИСАНИНА\1328203985_9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3770313"/>
            <a:ext cx="2433637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Natalia\ЖОНКИНА ПИСАНИНА\p135_piramidapitaniy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9725" y="265113"/>
            <a:ext cx="805338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92373" y="447158"/>
            <a:ext cx="375776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Правило 2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0038" y="1772816"/>
            <a:ext cx="8328699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atin typeface="+mn-lt"/>
              </a:rPr>
              <a:t>Питание должно быть </a:t>
            </a:r>
            <a:r>
              <a:rPr lang="ru-RU" sz="5400" b="1" dirty="0">
                <a:latin typeface="+mn-lt"/>
              </a:rPr>
              <a:t>полноценным и разнообразным</a:t>
            </a:r>
            <a:r>
              <a:rPr lang="ru-RU" sz="5400" b="1" dirty="0">
                <a:latin typeface="+mn-lt"/>
              </a:rPr>
              <a:t>.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352</Words>
  <Application>Microsoft Office PowerPoint</Application>
  <PresentationFormat>Экран (4:3)</PresentationFormat>
  <Paragraphs>62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Century Gothic</vt:lpstr>
      <vt:lpstr>Arial</vt:lpstr>
      <vt:lpstr>Book Antiqua</vt:lpstr>
      <vt:lpstr>Calibri</vt:lpstr>
      <vt:lpstr>Bookman Old Style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-</dc:creator>
  <cp:lastModifiedBy>Aust</cp:lastModifiedBy>
  <cp:revision>62</cp:revision>
  <dcterms:created xsi:type="dcterms:W3CDTF">2013-12-22T20:57:55Z</dcterms:created>
  <dcterms:modified xsi:type="dcterms:W3CDTF">2017-02-02T10:05:57Z</dcterms:modified>
</cp:coreProperties>
</file>